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charts/colors2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style7.xml" ContentType="application/vnd.ms-office.chart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7.xml" ContentType="application/vnd.ms-office.chartcolorstyle+xml"/>
  <Override PartName="/ppt/charts/colors9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2" r:id="rId2"/>
    <p:sldId id="256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73" r:id="rId11"/>
    <p:sldId id="27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88825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851"/>
    <a:srgbClr val="103F58"/>
    <a:srgbClr val="216B99"/>
    <a:srgbClr val="446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20" y="24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iastrellini\Downloads\FC\GRAFICO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RED VIAL TOTAL = 620723 km</a:t>
            </a:r>
          </a:p>
        </c:rich>
      </c:tx>
      <c:layout>
        <c:manualLayout>
          <c:xMode val="edge"/>
          <c:yMode val="edge"/>
          <c:x val="7.439817315254367E-2"/>
          <c:y val="2.3633674326106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'1'!$B$2</c:f>
              <c:strCache>
                <c:ptCount val="1"/>
                <c:pt idx="0">
                  <c:v>INGRESOS NETOS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'1'!$A$3:$A$22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'1'!$B$3:$B$22</c:f>
              <c:numCache>
                <c:formatCode>"$"#,##0_);[Red]\("$"#,##0\)</c:formatCode>
                <c:ptCount val="20"/>
                <c:pt idx="0">
                  <c:v>1129013.1361162812</c:v>
                </c:pt>
                <c:pt idx="1">
                  <c:v>50966065.316932999</c:v>
                </c:pt>
                <c:pt idx="2">
                  <c:v>55234647.451663747</c:v>
                </c:pt>
                <c:pt idx="3">
                  <c:v>57391906.087576717</c:v>
                </c:pt>
                <c:pt idx="4">
                  <c:v>59613882.48256705</c:v>
                </c:pt>
                <c:pt idx="5">
                  <c:v>61902518.169407122</c:v>
                </c:pt>
                <c:pt idx="6">
                  <c:v>64259812.92685236</c:v>
                </c:pt>
                <c:pt idx="7">
                  <c:v>66283157.593659535</c:v>
                </c:pt>
                <c:pt idx="8">
                  <c:v>68357085.877136886</c:v>
                </c:pt>
                <c:pt idx="9">
                  <c:v>70482862.367701173</c:v>
                </c:pt>
                <c:pt idx="10">
                  <c:v>72661783.270529568</c:v>
                </c:pt>
                <c:pt idx="11">
                  <c:v>74895177.195928663</c:v>
                </c:pt>
                <c:pt idx="12">
                  <c:v>77184405.969462723</c:v>
                </c:pt>
                <c:pt idx="13">
                  <c:v>79530865.462335154</c:v>
                </c:pt>
                <c:pt idx="14">
                  <c:v>81935986.44252941</c:v>
                </c:pt>
                <c:pt idx="15">
                  <c:v>84401235.447228491</c:v>
                </c:pt>
                <c:pt idx="16">
                  <c:v>86928115.677045062</c:v>
                </c:pt>
                <c:pt idx="17">
                  <c:v>89518167.912607059</c:v>
                </c:pt>
                <c:pt idx="18">
                  <c:v>92172971.454058096</c:v>
                </c:pt>
                <c:pt idx="19">
                  <c:v>94894145.08404541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33-467D-A924-D5517FB8F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654768"/>
        <c:axId val="1334038784"/>
      </c:lineChart>
      <c:catAx>
        <c:axId val="149565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038784"/>
        <c:crosses val="autoZero"/>
        <c:auto val="1"/>
        <c:lblAlgn val="ctr"/>
        <c:lblOffset val="100"/>
        <c:noMultiLvlLbl val="0"/>
      </c:catAx>
      <c:valAx>
        <c:axId val="133403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565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53936781609193"/>
          <c:y val="0.937924358974359"/>
          <c:w val="0.18436954022988503"/>
          <c:h val="4.5793589743589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1" i="0" u="none" strike="noStrike" kern="1200" baseline="0" dirty="0">
                <a:solidFill>
                  <a:srgbClr val="032851"/>
                </a:solidFill>
                <a:latin typeface="Arial"/>
                <a:ea typeface="+mn-ea"/>
                <a:cs typeface="Arial"/>
              </a:defRPr>
            </a:pPr>
            <a:r>
              <a:rPr lang="en-US" sz="2800" b="1" kern="1200" dirty="0">
                <a:solidFill>
                  <a:srgbClr val="032851"/>
                </a:solidFill>
                <a:latin typeface="Arial"/>
                <a:ea typeface="+mn-ea"/>
                <a:cs typeface="Arial"/>
              </a:rPr>
              <a:t>RED NACIONAL PAVIMENTADA </a:t>
            </a:r>
          </a:p>
          <a:p>
            <a:pPr>
              <a:defRPr lang="en-US" sz="2800" dirty="0">
                <a:solidFill>
                  <a:srgbClr val="032851"/>
                </a:solidFill>
                <a:latin typeface="Arial"/>
                <a:cs typeface="Arial"/>
              </a:defRPr>
            </a:pPr>
            <a:r>
              <a:rPr lang="en-US" sz="2800" b="1" kern="1200" dirty="0">
                <a:solidFill>
                  <a:srgbClr val="032851"/>
                </a:solidFill>
                <a:latin typeface="Arial"/>
                <a:ea typeface="+mn-ea"/>
                <a:cs typeface="Arial"/>
              </a:rPr>
              <a:t>39000 km.</a:t>
            </a:r>
          </a:p>
        </c:rich>
      </c:tx>
      <c:layout>
        <c:manualLayout>
          <c:xMode val="edge"/>
          <c:yMode val="edge"/>
          <c:x val="0.55384287450957026"/>
          <c:y val="3.7992966444501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1" i="0" u="none" strike="noStrike" kern="1200" baseline="0" dirty="0">
              <a:solidFill>
                <a:srgbClr val="032851"/>
              </a:solidFill>
              <a:latin typeface="Arial"/>
              <a:ea typeface="+mn-ea"/>
              <a:cs typeface="Arial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D60-469A-BE79-D945633AC712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D60-469A-BE79-D945633AC712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D60-469A-BE79-D945633AC712}"/>
              </c:ext>
            </c:extLst>
          </c:dPt>
          <c:dLbls>
            <c:dLbl>
              <c:idx val="1"/>
              <c:layout>
                <c:manualLayout>
                  <c:x val="9.2112860892388446E-3"/>
                  <c:y val="1.85119568387284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60-469A-BE79-D945633AC712}"/>
                </c:ext>
              </c:extLst>
            </c:dLbl>
            <c:dLbl>
              <c:idx val="2"/>
              <c:layout>
                <c:manualLayout>
                  <c:x val="2.1974846894138231E-2"/>
                  <c:y val="8.443423738699308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0-469A-BE79-D945633AC71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datos!$B$78:$B$80</c:f>
              <c:strCache>
                <c:ptCount val="3"/>
                <c:pt idx="0">
                  <c:v>Calzada Bidireccional </c:v>
                </c:pt>
                <c:pt idx="1">
                  <c:v>Autopistas</c:v>
                </c:pt>
                <c:pt idx="2">
                  <c:v>Autovias</c:v>
                </c:pt>
              </c:strCache>
            </c:strRef>
          </c:cat>
          <c:val>
            <c:numRef>
              <c:f>datos!$C$78:$C$80</c:f>
              <c:numCache>
                <c:formatCode>General</c:formatCode>
                <c:ptCount val="3"/>
                <c:pt idx="0" formatCode="0">
                  <c:v>33722</c:v>
                </c:pt>
                <c:pt idx="1">
                  <c:v>1555</c:v>
                </c:pt>
                <c:pt idx="2" formatCode="0">
                  <c:v>2276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60-469A-BE79-D945633AC7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66420470917785"/>
          <c:y val="0.32781312682329067"/>
          <c:w val="0.26244119864966226"/>
          <c:h val="0.47121765943109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RED VIAL TOTAL = 620723 km</a:t>
            </a:r>
          </a:p>
        </c:rich>
      </c:tx>
      <c:layout>
        <c:manualLayout>
          <c:xMode val="edge"/>
          <c:yMode val="edge"/>
          <c:x val="7.439817315254367E-2"/>
          <c:y val="2.3633674326106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1" i="0" u="none" strike="noStrike" kern="1200" baseline="0" dirty="0">
                <a:solidFill>
                  <a:srgbClr val="032851"/>
                </a:solidFill>
                <a:latin typeface="Arial"/>
                <a:ea typeface="+mn-ea"/>
                <a:cs typeface="Arial"/>
              </a:defRPr>
            </a:pPr>
            <a:r>
              <a:rPr lang="en-US" sz="2800" b="1" i="0" u="none" strike="noStrike" kern="1200" baseline="0" dirty="0">
                <a:solidFill>
                  <a:srgbClr val="032851"/>
                </a:solidFill>
                <a:latin typeface="Arial"/>
                <a:ea typeface="+mn-ea"/>
                <a:cs typeface="Arial"/>
              </a:rPr>
              <a:t>RED FEDERAL DE </a:t>
            </a:r>
            <a:r>
              <a:rPr lang="es-AR" sz="2800" b="1" i="0" u="none" strike="noStrike" kern="1200" baseline="0" noProof="0" dirty="0">
                <a:solidFill>
                  <a:srgbClr val="032851"/>
                </a:solidFill>
                <a:latin typeface="Arial"/>
                <a:ea typeface="+mn-ea"/>
                <a:cs typeface="Arial"/>
              </a:rPr>
              <a:t>CONCESIONES</a:t>
            </a:r>
            <a:r>
              <a:rPr lang="en-US" sz="2800" b="1" i="0" u="none" strike="noStrike" kern="1200" baseline="0" dirty="0">
                <a:solidFill>
                  <a:srgbClr val="032851"/>
                </a:solidFill>
                <a:latin typeface="Arial"/>
                <a:ea typeface="+mn-ea"/>
                <a:cs typeface="Arial"/>
              </a:rPr>
              <a:t>  9342 km</a:t>
            </a:r>
          </a:p>
        </c:rich>
      </c:tx>
      <c:layout>
        <c:manualLayout>
          <c:xMode val="edge"/>
          <c:yMode val="edge"/>
          <c:x val="0.21838188976377954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1" i="0" u="none" strike="noStrike" kern="1200" baseline="0" dirty="0">
              <a:solidFill>
                <a:srgbClr val="032851"/>
              </a:solidFill>
              <a:latin typeface="Arial"/>
              <a:ea typeface="+mn-ea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241847489698253E-2"/>
          <c:y val="0.22085763200637537"/>
          <c:w val="0.46493173761097523"/>
          <c:h val="0.74429832410912367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76-421B-BD18-BE097F943BF9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76-421B-BD18-BE097F943BF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datos!$B$95:$B$97</c:f>
              <c:strCache>
                <c:ptCount val="2"/>
                <c:pt idx="0">
                  <c:v>Red Federal de Concesiones </c:v>
                </c:pt>
                <c:pt idx="1">
                  <c:v>Red Pavimentada sin concesionar</c:v>
                </c:pt>
              </c:strCache>
              <c:extLst/>
            </c:strRef>
          </c:cat>
          <c:val>
            <c:numRef>
              <c:f>datos!$C$95:$C$97</c:f>
              <c:numCache>
                <c:formatCode>0</c:formatCode>
                <c:ptCount val="2"/>
                <c:pt idx="0">
                  <c:v>9342</c:v>
                </c:pt>
                <c:pt idx="1">
                  <c:v>28211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776-421B-BD18-BE097F943BF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648405883805425"/>
          <c:y val="0.28652609736578188"/>
          <c:w val="0.33835612086066286"/>
          <c:h val="0.6236826376624647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RED VIAL TOTAL = 620723 km</a:t>
            </a:r>
          </a:p>
        </c:rich>
      </c:tx>
      <c:layout>
        <c:manualLayout>
          <c:xMode val="edge"/>
          <c:yMode val="edge"/>
          <c:x val="7.439817315254367E-2"/>
          <c:y val="2.3633674326106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u="none" strike="noStrike" kern="1200" baseline="0" dirty="0">
                <a:solidFill>
                  <a:srgbClr val="032851"/>
                </a:solidFill>
                <a:latin typeface="Arial"/>
                <a:ea typeface="+mn-ea"/>
                <a:cs typeface="Arial"/>
              </a:rPr>
              <a:t>ESTADO DE LA RED </a:t>
            </a:r>
          </a:p>
        </c:rich>
      </c:tx>
      <c:layout>
        <c:manualLayout>
          <c:xMode val="edge"/>
          <c:yMode val="edge"/>
          <c:x val="0.29233408220538115"/>
          <c:y val="3.3869416538613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E51-41B0-8633-5688F557A71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E51-41B0-8633-5688F557A71D}"/>
              </c:ext>
            </c:extLst>
          </c:dPt>
          <c:dPt>
            <c:idx val="2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E51-41B0-8633-5688F557A71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estado!$B$3:$B$5</c:f>
              <c:strCache>
                <c:ptCount val="3"/>
                <c:pt idx="0">
                  <c:v>Buen estado B</c:v>
                </c:pt>
                <c:pt idx="1">
                  <c:v>Regular estado R</c:v>
                </c:pt>
                <c:pt idx="2">
                  <c:v>Mal estado M</c:v>
                </c:pt>
              </c:strCache>
            </c:strRef>
          </c:cat>
          <c:val>
            <c:numRef>
              <c:f>estado!$C$3:$C$5</c:f>
              <c:numCache>
                <c:formatCode>General</c:formatCode>
                <c:ptCount val="3"/>
                <c:pt idx="0">
                  <c:v>31.7</c:v>
                </c:pt>
                <c:pt idx="1">
                  <c:v>27.6</c:v>
                </c:pt>
                <c:pt idx="2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51-41B0-8633-5688F557A7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16384179908151"/>
          <c:y val="0.26027335812336033"/>
          <c:w val="0.30777280012167219"/>
          <c:h val="0.526537639443901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RED VIAL TOTAL = 620723 km</a:t>
            </a:r>
          </a:p>
        </c:rich>
      </c:tx>
      <c:layout>
        <c:manualLayout>
          <c:xMode val="edge"/>
          <c:yMode val="edge"/>
          <c:x val="7.439817315254367E-2"/>
          <c:y val="2.3633674326106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RED NACIONAL CONCESIONADA  9342 km</a:t>
            </a:r>
          </a:p>
        </c:rich>
      </c:tx>
      <c:layout>
        <c:manualLayout>
          <c:xMode val="edge"/>
          <c:yMode val="edge"/>
          <c:x val="0.21838188976377954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RED VIAL TOTAL = 620723 km</a:t>
            </a:r>
          </a:p>
        </c:rich>
      </c:tx>
      <c:layout>
        <c:manualLayout>
          <c:xMode val="edge"/>
          <c:yMode val="edge"/>
          <c:x val="7.439817315254367E-2"/>
          <c:y val="2.3633674326106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0.0616</cdr:x>
      <cdr:y>0.02815</cdr:y>
    </cdr:from>
    <cdr:to>
      <cdr:x>0.21941</cdr:x>
      <cdr:y>0.88863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0E5872D8-27DC-3B58-C7BC-1E24DF579382}"/>
            </a:ext>
          </a:extLst>
        </cdr:cNvPr>
        <cdr:cNvSpPr/>
      </cdr:nvSpPr>
      <cdr:spPr>
        <a:xfrm xmlns:a="http://schemas.openxmlformats.org/drawingml/2006/main">
          <a:off x="643081" y="131744"/>
          <a:ext cx="1647535" cy="402705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2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16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700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244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9241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913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45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27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99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67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62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94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2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05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90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21790-75C3-8D49-8B61-84BDE6D6A006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953B6E-E753-DC45-8F2E-D9B32D54D3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68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6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8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2" t="9466" r="18111" b="11407"/>
          <a:stretch/>
        </p:blipFill>
        <p:spPr>
          <a:xfrm>
            <a:off x="3186915" y="514334"/>
            <a:ext cx="3650613" cy="2386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E8C695-749B-3066-345B-8E32F2A5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6" t="20028"/>
          <a:stretch>
            <a:fillRect/>
          </a:stretch>
        </p:blipFill>
        <p:spPr>
          <a:xfrm>
            <a:off x="2243133" y="5826340"/>
            <a:ext cx="3808415" cy="10316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8E722FF-92D1-792E-A382-7CFFCF784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811" y="5838860"/>
            <a:ext cx="1774231" cy="101914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7DFA754-D18A-B94B-3F29-8AE2E882F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917" y="3261035"/>
            <a:ext cx="5538608" cy="25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9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3F588-C202-DB69-476A-537A227EC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3E2E09D-F0C3-1D5F-E50C-4E6CA53E3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2" y="6475325"/>
            <a:ext cx="279400" cy="2794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8ADB447-535C-7569-296D-3F085F75048A}"/>
              </a:ext>
            </a:extLst>
          </p:cNvPr>
          <p:cNvSpPr txBox="1"/>
          <p:nvPr/>
        </p:nvSpPr>
        <p:spPr>
          <a:xfrm>
            <a:off x="418712" y="6387495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www.aacarreteras.org.ar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2F9694-D5C6-6A11-18BD-14A6DAB5E0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-14287" y="-14288"/>
            <a:ext cx="9253182" cy="140028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FC6FFFC-9BD0-10A0-DFED-5A499D5528ED}"/>
              </a:ext>
            </a:extLst>
          </p:cNvPr>
          <p:cNvSpPr txBox="1">
            <a:spLocks/>
          </p:cNvSpPr>
          <p:nvPr/>
        </p:nvSpPr>
        <p:spPr>
          <a:xfrm>
            <a:off x="1176650" y="328719"/>
            <a:ext cx="9835523" cy="1057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063" rtl="0" eaLnBrk="1" latinLnBrk="0" hangingPunct="1">
              <a:spcBef>
                <a:spcPct val="0"/>
              </a:spcBef>
              <a:buNone/>
              <a:defRPr sz="539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600" b="1" dirty="0">
                <a:solidFill>
                  <a:srgbClr val="032851"/>
                </a:solidFill>
                <a:latin typeface="Arial"/>
                <a:ea typeface="+mn-ea"/>
                <a:cs typeface="Arial"/>
              </a:rPr>
              <a:t>ASOCIACIÓN ARGENTINA DE CARRETERAS</a:t>
            </a:r>
            <a:endParaRPr lang="es-AR" sz="3600" b="1" dirty="0">
              <a:solidFill>
                <a:srgbClr val="03285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C6552EF-98ED-5F04-4229-DA674E0D0F77}"/>
              </a:ext>
            </a:extLst>
          </p:cNvPr>
          <p:cNvSpPr txBox="1">
            <a:spLocks/>
          </p:cNvSpPr>
          <p:nvPr/>
        </p:nvSpPr>
        <p:spPr>
          <a:xfrm>
            <a:off x="1657930" y="3842474"/>
            <a:ext cx="10515600" cy="2060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endParaRPr lang="es-MX" sz="1100" dirty="0"/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es-AR" sz="96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89D22D5-6D55-7D72-B68F-F8B2900E30F1}"/>
              </a:ext>
            </a:extLst>
          </p:cNvPr>
          <p:cNvSpPr txBox="1">
            <a:spLocks/>
          </p:cNvSpPr>
          <p:nvPr/>
        </p:nvSpPr>
        <p:spPr>
          <a:xfrm>
            <a:off x="900491" y="2209006"/>
            <a:ext cx="9113521" cy="840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MX" sz="11200" b="1" dirty="0">
                <a:solidFill>
                  <a:srgbClr val="032851"/>
                </a:solidFill>
                <a:latin typeface="Arial"/>
                <a:cs typeface="Arial"/>
              </a:rPr>
              <a:t>COMPROMISO CON EL DESARROLLO DEL SISTEMA VIAL</a:t>
            </a:r>
            <a:endParaRPr lang="es-MX" sz="4000" dirty="0"/>
          </a:p>
          <a:p>
            <a:pPr marL="0" indent="0">
              <a:lnSpc>
                <a:spcPct val="130000"/>
              </a:lnSpc>
              <a:buNone/>
            </a:pPr>
            <a:endParaRPr lang="es-MX" sz="1100" dirty="0"/>
          </a:p>
          <a:p>
            <a:pPr marL="457200" lvl="1" indent="0">
              <a:lnSpc>
                <a:spcPct val="130000"/>
              </a:lnSpc>
              <a:buNone/>
            </a:pPr>
            <a:endParaRPr lang="es-AR" sz="96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2EE2E85-AF25-39FA-F7C0-27B43266491A}"/>
              </a:ext>
            </a:extLst>
          </p:cNvPr>
          <p:cNvSpPr txBox="1">
            <a:spLocks/>
          </p:cNvSpPr>
          <p:nvPr/>
        </p:nvSpPr>
        <p:spPr>
          <a:xfrm>
            <a:off x="939717" y="4635365"/>
            <a:ext cx="9189703" cy="47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MX" sz="11200" b="1" dirty="0">
                <a:solidFill>
                  <a:srgbClr val="032851"/>
                </a:solidFill>
                <a:latin typeface="Arial"/>
                <a:cs typeface="Arial"/>
              </a:rPr>
              <a:t>COLABORACIÓN CON LAS AUTORIDADES NACIONALES</a:t>
            </a:r>
            <a:endParaRPr lang="es-MX" sz="4000" dirty="0"/>
          </a:p>
          <a:p>
            <a:pPr marL="0" indent="0">
              <a:lnSpc>
                <a:spcPct val="130000"/>
              </a:lnSpc>
              <a:buNone/>
            </a:pPr>
            <a:endParaRPr lang="es-MX" sz="1100" dirty="0"/>
          </a:p>
          <a:p>
            <a:pPr marL="457200" lvl="1" indent="0">
              <a:lnSpc>
                <a:spcPct val="130000"/>
              </a:lnSpc>
              <a:buNone/>
            </a:pPr>
            <a:endParaRPr lang="es-AR" sz="96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828B90F-17D4-7DBE-F313-D2E451B53F13}"/>
              </a:ext>
            </a:extLst>
          </p:cNvPr>
          <p:cNvSpPr txBox="1">
            <a:spLocks/>
          </p:cNvSpPr>
          <p:nvPr/>
        </p:nvSpPr>
        <p:spPr>
          <a:xfrm>
            <a:off x="1657930" y="3003370"/>
            <a:ext cx="6198808" cy="851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s-AR" sz="2600" b="1" dirty="0"/>
              <a:t>FEDERAL</a:t>
            </a:r>
            <a:endParaRPr lang="es-AR" sz="2600" dirty="0"/>
          </a:p>
          <a:p>
            <a:pPr lvl="1"/>
            <a:r>
              <a:rPr lang="es-AR" sz="2600" b="1" dirty="0"/>
              <a:t>SEGURO</a:t>
            </a:r>
            <a:endParaRPr lang="es-AR" sz="2600" dirty="0"/>
          </a:p>
          <a:p>
            <a:pPr lvl="1"/>
            <a:r>
              <a:rPr lang="es-AR" sz="2600" b="1" dirty="0"/>
              <a:t>VISIÓN DE LARGO PLAZO</a:t>
            </a:r>
            <a:endParaRPr lang="es-AR" sz="2600" dirty="0"/>
          </a:p>
          <a:p>
            <a:pPr lvl="1"/>
            <a:endParaRPr lang="es-AR" sz="2600" b="1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2CC3519-59CD-7B7C-BAAA-6D11B586CAD7}"/>
              </a:ext>
            </a:extLst>
          </p:cNvPr>
          <p:cNvSpPr txBox="1">
            <a:spLocks/>
          </p:cNvSpPr>
          <p:nvPr/>
        </p:nvSpPr>
        <p:spPr>
          <a:xfrm>
            <a:off x="1588387" y="5440411"/>
            <a:ext cx="7999496" cy="851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s-AR" sz="2600" b="1" dirty="0"/>
              <a:t>PROPUESTA PARA LOS 30.000Km NO CONCESIONADOS</a:t>
            </a:r>
            <a:endParaRPr lang="es-AR" sz="2600" dirty="0"/>
          </a:p>
          <a:p>
            <a:pPr lvl="1"/>
            <a:endParaRPr lang="es-AR" sz="2600" b="1" dirty="0"/>
          </a:p>
        </p:txBody>
      </p:sp>
    </p:spTree>
    <p:extLst>
      <p:ext uri="{BB962C8B-B14F-4D97-AF65-F5344CB8AC3E}">
        <p14:creationId xmlns:p14="http://schemas.microsoft.com/office/powerpoint/2010/main" val="22399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7ED5E-8BE7-F407-0DEE-A3FD3F2BA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D30266E-A761-B209-9756-6E43ECA9C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2" y="6475325"/>
            <a:ext cx="279400" cy="2794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EC16130-C7E1-A6F8-691C-0070B79CD2C2}"/>
              </a:ext>
            </a:extLst>
          </p:cNvPr>
          <p:cNvSpPr txBox="1"/>
          <p:nvPr/>
        </p:nvSpPr>
        <p:spPr>
          <a:xfrm>
            <a:off x="418712" y="6387495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www.aacarreteras.org.ar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DDF9189-9E8F-5D83-D6EA-1763B2693CC6}"/>
              </a:ext>
            </a:extLst>
          </p:cNvPr>
          <p:cNvSpPr txBox="1"/>
          <p:nvPr/>
        </p:nvSpPr>
        <p:spPr>
          <a:xfrm>
            <a:off x="2989738" y="2132919"/>
            <a:ext cx="4609148" cy="2592161"/>
          </a:xfrm>
          <a:prstGeom prst="rect">
            <a:avLst/>
          </a:prstGeom>
          <a:solidFill>
            <a:srgbClr val="03285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dirty="0"/>
              <a:t>¡MUCHAS </a:t>
            </a:r>
          </a:p>
          <a:p>
            <a:r>
              <a:rPr lang="es-MX" dirty="0"/>
              <a:t>GRACIAS!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A50C9B-52AE-6490-896A-11C479401C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-14287" y="-14288"/>
            <a:ext cx="9253182" cy="14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45504-8011-9E1F-2A84-CBB0965CF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C2AF98D-F563-E104-D76F-765C9496AC7C}"/>
              </a:ext>
            </a:extLst>
          </p:cNvPr>
          <p:cNvSpPr txBox="1">
            <a:spLocks/>
          </p:cNvSpPr>
          <p:nvPr/>
        </p:nvSpPr>
        <p:spPr>
          <a:xfrm>
            <a:off x="2003788" y="2766218"/>
            <a:ext cx="6440125" cy="1325563"/>
          </a:xfrm>
          <a:prstGeom prst="rect">
            <a:avLst/>
          </a:prstGeom>
          <a:solidFill>
            <a:srgbClr val="03285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FEDERAL </a:t>
            </a:r>
          </a:p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CONCESIONADA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90E6FB-0419-8637-8674-E4408326F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1" y="0"/>
            <a:ext cx="9253182" cy="14002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6BB5B78-1199-FF9A-2650-3D86FC74C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2" y="6475325"/>
            <a:ext cx="279400" cy="279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9EAA2DA-8681-CABB-BBB1-DA2AB703C8FD}"/>
              </a:ext>
            </a:extLst>
          </p:cNvPr>
          <p:cNvSpPr txBox="1"/>
          <p:nvPr/>
        </p:nvSpPr>
        <p:spPr>
          <a:xfrm>
            <a:off x="418712" y="6387495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www.aacarreteras.org.ar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4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896FB-B145-16EE-825A-071AEFB68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472973C-7DD4-13AF-AA2D-3B356894EB32}"/>
              </a:ext>
            </a:extLst>
          </p:cNvPr>
          <p:cNvSpPr txBox="1">
            <a:spLocks/>
          </p:cNvSpPr>
          <p:nvPr/>
        </p:nvSpPr>
        <p:spPr>
          <a:xfrm>
            <a:off x="1657930" y="2073811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Wingdings" panose="05000000000000000000" pitchFamily="2" charset="2"/>
              <a:buChar char="ü"/>
              <a:defRPr sz="2800" b="1">
                <a:solidFill>
                  <a:srgbClr val="032851"/>
                </a:solidFill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dirty="0"/>
              <a:t>RED VIAL PRINCIPAL DE 38.000 Km.</a:t>
            </a:r>
            <a:endParaRPr lang="es-AR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5DFF053-3B48-6A01-8D74-F7F2716BD313}"/>
              </a:ext>
            </a:extLst>
          </p:cNvPr>
          <p:cNvSpPr txBox="1">
            <a:spLocks/>
          </p:cNvSpPr>
          <p:nvPr/>
        </p:nvSpPr>
        <p:spPr>
          <a:xfrm>
            <a:off x="1657930" y="2662322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Wingdings" panose="05000000000000000000" pitchFamily="2" charset="2"/>
              <a:buChar char="ü"/>
              <a:defRPr sz="2800" b="1">
                <a:solidFill>
                  <a:srgbClr val="032851"/>
                </a:solidFill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dirty="0"/>
              <a:t>INVERSIÓN 900 MIL USD/Km.</a:t>
            </a:r>
            <a:endParaRPr lang="es-AR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18D14E9-2453-AB06-F986-DFE8F7BD0F5B}"/>
              </a:ext>
            </a:extLst>
          </p:cNvPr>
          <p:cNvSpPr txBox="1">
            <a:spLocks/>
          </p:cNvSpPr>
          <p:nvPr/>
        </p:nvSpPr>
        <p:spPr>
          <a:xfrm>
            <a:off x="1673225" y="3240107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Wingdings" panose="05000000000000000000" pitchFamily="2" charset="2"/>
              <a:buChar char="ü"/>
              <a:defRPr sz="2800" b="1">
                <a:solidFill>
                  <a:srgbClr val="032851"/>
                </a:solidFill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dirty="0"/>
              <a:t>ESTADO CRÍTICO – SIN MANTENIMIENTO </a:t>
            </a:r>
            <a:endParaRPr lang="es-AR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0DC2C5A-7D1A-F50A-02B3-F396368B5367}"/>
              </a:ext>
            </a:extLst>
          </p:cNvPr>
          <p:cNvSpPr txBox="1">
            <a:spLocks/>
          </p:cNvSpPr>
          <p:nvPr/>
        </p:nvSpPr>
        <p:spPr>
          <a:xfrm>
            <a:off x="1657930" y="3842474"/>
            <a:ext cx="10515600" cy="2060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MX" sz="11200" b="1" dirty="0">
                <a:solidFill>
                  <a:srgbClr val="032851"/>
                </a:solidFill>
                <a:latin typeface="Arial"/>
                <a:cs typeface="Arial"/>
              </a:rPr>
              <a:t>NUEVAS</a:t>
            </a:r>
            <a:r>
              <a:rPr lang="es-MX" sz="11200" dirty="0"/>
              <a:t> </a:t>
            </a:r>
            <a:r>
              <a:rPr lang="es-MX" sz="11200" b="1" dirty="0">
                <a:solidFill>
                  <a:srgbClr val="032851"/>
                </a:solidFill>
                <a:latin typeface="Arial"/>
                <a:cs typeface="Arial"/>
              </a:rPr>
              <a:t>CONCESIONES EN 9.000 Km.</a:t>
            </a:r>
            <a:endParaRPr lang="es-MX" sz="4000" dirty="0"/>
          </a:p>
          <a:p>
            <a:pPr marL="0" indent="0">
              <a:lnSpc>
                <a:spcPct val="130000"/>
              </a:lnSpc>
              <a:buNone/>
            </a:pPr>
            <a:endParaRPr lang="es-MX" sz="1100" dirty="0"/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AR" sz="9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12 TRAMOS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AR" sz="96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TDMA</a:t>
            </a:r>
            <a:r>
              <a:rPr lang="es-AR" sz="9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≈ 7.250 VEHI/DÍA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AR" sz="9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PLAZO ≈ 20 AÑOS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AR" sz="9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TARIFA TOPE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1950C77-BB09-C5BE-F33C-E344CA889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1" y="0"/>
            <a:ext cx="9253182" cy="140028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3CDB65F-FBBB-7070-1D86-C3CB796AC78A}"/>
              </a:ext>
            </a:extLst>
          </p:cNvPr>
          <p:cNvSpPr txBox="1">
            <a:spLocks/>
          </p:cNvSpPr>
          <p:nvPr/>
        </p:nvSpPr>
        <p:spPr>
          <a:xfrm>
            <a:off x="1657930" y="507334"/>
            <a:ext cx="8100433" cy="790076"/>
          </a:xfrm>
          <a:prstGeom prst="rect">
            <a:avLst/>
          </a:prstGeom>
          <a:solidFill>
            <a:srgbClr val="03285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/>
              <a:t>ANTECEDENTES - PROPUESTA</a:t>
            </a:r>
            <a:endParaRPr lang="es-AR" sz="40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70B916-9677-CC48-577F-4A330432A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2" y="6475325"/>
            <a:ext cx="279400" cy="2794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A0BAA44-57B2-14CD-4916-7FFC7438E4A9}"/>
              </a:ext>
            </a:extLst>
          </p:cNvPr>
          <p:cNvSpPr txBox="1"/>
          <p:nvPr/>
        </p:nvSpPr>
        <p:spPr>
          <a:xfrm>
            <a:off x="418712" y="6387495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www.aacarreteras.org.ar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AE1C7-6886-AC13-B922-3E53BE0D3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E0130A1-F1B9-0ABC-4B19-E0DB7BF7D8DA}"/>
              </a:ext>
            </a:extLst>
          </p:cNvPr>
          <p:cNvSpPr txBox="1">
            <a:spLocks/>
          </p:cNvSpPr>
          <p:nvPr/>
        </p:nvSpPr>
        <p:spPr>
          <a:xfrm>
            <a:off x="836612" y="2325580"/>
            <a:ext cx="8405813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Wingdings" panose="05000000000000000000" pitchFamily="2" charset="2"/>
              <a:buChar char="ü"/>
              <a:defRPr sz="2400" b="1">
                <a:solidFill>
                  <a:srgbClr val="032851"/>
                </a:solidFill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dirty="0"/>
              <a:t>A EJECUTAR DURANTE EL 1°AÑO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BD55E08-12A0-6198-385C-7A12ADF520DE}"/>
              </a:ext>
            </a:extLst>
          </p:cNvPr>
          <p:cNvSpPr txBox="1">
            <a:spLocks/>
          </p:cNvSpPr>
          <p:nvPr/>
        </p:nvSpPr>
        <p:spPr>
          <a:xfrm>
            <a:off x="836612" y="2828978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Wingdings" panose="05000000000000000000" pitchFamily="2" charset="2"/>
              <a:buChar char="ü"/>
              <a:defRPr sz="2400" b="1">
                <a:solidFill>
                  <a:srgbClr val="032851"/>
                </a:solidFill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dirty="0"/>
              <a:t>HABILITAN EL AUMENTO DE TARIFA LUEGO DE SU EJECUCIÓN</a:t>
            </a:r>
            <a:endParaRPr lang="es-AR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6CD2D11-0EAF-73C1-0EC8-C52920D072BF}"/>
              </a:ext>
            </a:extLst>
          </p:cNvPr>
          <p:cNvSpPr txBox="1">
            <a:spLocks/>
          </p:cNvSpPr>
          <p:nvPr/>
        </p:nvSpPr>
        <p:spPr>
          <a:xfrm>
            <a:off x="836612" y="3446845"/>
            <a:ext cx="10515600" cy="1776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MX" sz="3400" b="1" dirty="0">
                <a:solidFill>
                  <a:srgbClr val="032851"/>
                </a:solidFill>
                <a:latin typeface="Arial"/>
                <a:cs typeface="Arial"/>
              </a:rPr>
              <a:t>OBRAS RELEVANTES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BACHEOS Y REPARACIONES DE CALZADA</a:t>
            </a:r>
          </a:p>
          <a:p>
            <a:pPr marL="457200" lvl="1" indent="0">
              <a:buNone/>
            </a:pPr>
            <a:endParaRPr lang="es-AR" sz="11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SEÑALIZACIÓN</a:t>
            </a:r>
          </a:p>
          <a:p>
            <a:pPr marL="457200" lvl="1" indent="0">
              <a:buNone/>
            </a:pPr>
            <a:endParaRPr lang="es-A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DEFENSAS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599A555C-1E23-E6B3-E206-E2598BB2CBCD}"/>
              </a:ext>
            </a:extLst>
          </p:cNvPr>
          <p:cNvSpPr txBox="1">
            <a:spLocks/>
          </p:cNvSpPr>
          <p:nvPr/>
        </p:nvSpPr>
        <p:spPr>
          <a:xfrm>
            <a:off x="836612" y="5175563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Wingdings" panose="05000000000000000000" pitchFamily="2" charset="2"/>
              <a:buChar char="ü"/>
              <a:defRPr sz="2400" b="1">
                <a:solidFill>
                  <a:srgbClr val="032851"/>
                </a:solidFill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dirty="0"/>
              <a:t>RECEPCIONES PARCIALES DE PARTE DEL COMITENTE</a:t>
            </a:r>
            <a:endParaRPr lang="es-AR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B969B7A8-3C84-C8F6-5FD9-6F06D58B18CC}"/>
              </a:ext>
            </a:extLst>
          </p:cNvPr>
          <p:cNvSpPr txBox="1">
            <a:spLocks/>
          </p:cNvSpPr>
          <p:nvPr/>
        </p:nvSpPr>
        <p:spPr>
          <a:xfrm>
            <a:off x="836612" y="1804369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Wingdings" panose="05000000000000000000" pitchFamily="2" charset="2"/>
              <a:buChar char="ü"/>
              <a:defRPr sz="2800" b="1">
                <a:solidFill>
                  <a:srgbClr val="032851"/>
                </a:solidFill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sz="2400" dirty="0"/>
              <a:t>RESTITUIR TRANSITABILIDAD SEGURA A LOS USUARIOS</a:t>
            </a:r>
            <a:endParaRPr lang="es-AR" sz="2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75A417-12DF-FDE7-4D54-DCE71072A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1" y="-14288"/>
            <a:ext cx="9253182" cy="1400282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A5E3F96-439E-C43B-DA68-BA9CAEBF7CCB}"/>
              </a:ext>
            </a:extLst>
          </p:cNvPr>
          <p:cNvSpPr txBox="1">
            <a:spLocks/>
          </p:cNvSpPr>
          <p:nvPr/>
        </p:nvSpPr>
        <p:spPr>
          <a:xfrm>
            <a:off x="1807682" y="452579"/>
            <a:ext cx="7843257" cy="790076"/>
          </a:xfrm>
          <a:prstGeom prst="rect">
            <a:avLst/>
          </a:prstGeom>
          <a:solidFill>
            <a:srgbClr val="03285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4000" dirty="0"/>
              <a:t>OBRAS DE PUESTA EN VALOR</a:t>
            </a:r>
            <a:endParaRPr lang="es-AR" sz="40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7A843A7-E2BA-0D24-475C-608F0FFD3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2" y="6475325"/>
            <a:ext cx="279400" cy="2794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C177E4E-E440-DDFD-30E3-B194F7B291C8}"/>
              </a:ext>
            </a:extLst>
          </p:cNvPr>
          <p:cNvSpPr txBox="1"/>
          <p:nvPr/>
        </p:nvSpPr>
        <p:spPr>
          <a:xfrm>
            <a:off x="418712" y="6387495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www.aacarreteras.org.ar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1E561-0C5D-77DD-E10C-4064BDA4A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C9776-4AA3-10CC-687A-836FF37907E5}"/>
              </a:ext>
            </a:extLst>
          </p:cNvPr>
          <p:cNvSpPr txBox="1">
            <a:spLocks/>
          </p:cNvSpPr>
          <p:nvPr/>
        </p:nvSpPr>
        <p:spPr>
          <a:xfrm>
            <a:off x="701675" y="1930782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Wingdings" panose="05000000000000000000" pitchFamily="2" charset="2"/>
              <a:buChar char="ü"/>
              <a:defRPr sz="2400" b="1">
                <a:solidFill>
                  <a:srgbClr val="032851"/>
                </a:solidFill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dirty="0"/>
              <a:t>REPARACIÓN DE CALZADAS ALTAMENTE DETERIORADAS</a:t>
            </a:r>
            <a:endParaRPr lang="es-AR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DFE66A2-4FB1-C562-12E5-A7C339267A79}"/>
              </a:ext>
            </a:extLst>
          </p:cNvPr>
          <p:cNvSpPr txBox="1">
            <a:spLocks/>
          </p:cNvSpPr>
          <p:nvPr/>
        </p:nvSpPr>
        <p:spPr>
          <a:xfrm>
            <a:off x="701675" y="2501757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Wingdings" panose="05000000000000000000" pitchFamily="2" charset="2"/>
              <a:buChar char="ü"/>
              <a:defRPr sz="2400" b="1">
                <a:solidFill>
                  <a:srgbClr val="032851"/>
                </a:solidFill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dirty="0"/>
              <a:t>INTERVENCIÓN EN DISTRIBUIDORES</a:t>
            </a:r>
            <a:endParaRPr lang="es-AR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B5F5AA0-A6D7-EBAE-6B80-208412968A4C}"/>
              </a:ext>
            </a:extLst>
          </p:cNvPr>
          <p:cNvSpPr txBox="1">
            <a:spLocks/>
          </p:cNvSpPr>
          <p:nvPr/>
        </p:nvSpPr>
        <p:spPr>
          <a:xfrm>
            <a:off x="701675" y="3072732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Wingdings" panose="05000000000000000000" pitchFamily="2" charset="2"/>
              <a:buChar char="ü"/>
              <a:defRPr sz="2400" b="1">
                <a:solidFill>
                  <a:srgbClr val="032851"/>
                </a:solidFill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dirty="0"/>
              <a:t>DUPLICACIONES DE CALZADAS</a:t>
            </a:r>
            <a:endParaRPr lang="es-AR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F365D37-D937-A37C-A5D3-CF104B53424E}"/>
              </a:ext>
            </a:extLst>
          </p:cNvPr>
          <p:cNvSpPr txBox="1">
            <a:spLocks/>
          </p:cNvSpPr>
          <p:nvPr/>
        </p:nvSpPr>
        <p:spPr>
          <a:xfrm>
            <a:off x="701675" y="3686950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Wingdings" panose="05000000000000000000" pitchFamily="2" charset="2"/>
              <a:buChar char="ü"/>
              <a:defRPr sz="2400" b="1">
                <a:solidFill>
                  <a:srgbClr val="032851"/>
                </a:solidFill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dirty="0"/>
              <a:t>INTERVENCIÓN SISTEMA DE ILUMINACIÓN</a:t>
            </a:r>
            <a:endParaRPr lang="es-AR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33F8F999-73B6-368E-E3F6-348B96E97822}"/>
              </a:ext>
            </a:extLst>
          </p:cNvPr>
          <p:cNvSpPr txBox="1">
            <a:spLocks/>
          </p:cNvSpPr>
          <p:nvPr/>
        </p:nvSpPr>
        <p:spPr>
          <a:xfrm>
            <a:off x="701675" y="4301168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Wingdings" panose="05000000000000000000" pitchFamily="2" charset="2"/>
              <a:buChar char="ü"/>
              <a:defRPr sz="2400" b="1">
                <a:solidFill>
                  <a:srgbClr val="032851"/>
                </a:solidFill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dirty="0"/>
              <a:t>TRABAJOS SOBRE PUENTES</a:t>
            </a:r>
            <a:endParaRPr lang="es-AR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8D8891B-E001-1CE4-0388-17B726EC63EA}"/>
              </a:ext>
            </a:extLst>
          </p:cNvPr>
          <p:cNvSpPr txBox="1">
            <a:spLocks/>
          </p:cNvSpPr>
          <p:nvPr/>
        </p:nvSpPr>
        <p:spPr>
          <a:xfrm>
            <a:off x="701675" y="4915386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Wingdings" panose="05000000000000000000" pitchFamily="2" charset="2"/>
              <a:buChar char="ü"/>
              <a:defRPr sz="2400" b="1">
                <a:solidFill>
                  <a:srgbClr val="032851"/>
                </a:solidFill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dirty="0"/>
              <a:t>INVERSIONES EN LOS PRIMEROS 6 AÑOS DE CONCESIÓN</a:t>
            </a:r>
            <a:endParaRPr lang="es-AR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80B5B80-C09D-DCF8-C476-C6B04655E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1" y="0"/>
            <a:ext cx="9253182" cy="140028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A6F27A-2E3C-978D-173A-C46A50FE4DF9}"/>
              </a:ext>
            </a:extLst>
          </p:cNvPr>
          <p:cNvSpPr txBox="1">
            <a:spLocks/>
          </p:cNvSpPr>
          <p:nvPr/>
        </p:nvSpPr>
        <p:spPr>
          <a:xfrm>
            <a:off x="1673225" y="483524"/>
            <a:ext cx="7243182" cy="790076"/>
          </a:xfrm>
          <a:prstGeom prst="rect">
            <a:avLst/>
          </a:prstGeom>
          <a:solidFill>
            <a:srgbClr val="03285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4000" dirty="0"/>
              <a:t>OBRAS OBLIGATORIAS</a:t>
            </a:r>
            <a:endParaRPr lang="es-AR" sz="40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D3EE9DA-26D9-FA60-0841-F6D0BD50E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2" y="6475325"/>
            <a:ext cx="279400" cy="2794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1806F26-0AA6-0D92-2769-02E5D637A658}"/>
              </a:ext>
            </a:extLst>
          </p:cNvPr>
          <p:cNvSpPr txBox="1"/>
          <p:nvPr/>
        </p:nvSpPr>
        <p:spPr>
          <a:xfrm>
            <a:off x="418712" y="6387495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www.aacarreteras.org.ar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C40CC-6161-CB0C-9568-FBDCDE97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D7FC2B-AD6B-E9D2-1DB5-CEE9CC8629A2}"/>
              </a:ext>
            </a:extLst>
          </p:cNvPr>
          <p:cNvSpPr txBox="1">
            <a:spLocks/>
          </p:cNvSpPr>
          <p:nvPr/>
        </p:nvSpPr>
        <p:spPr>
          <a:xfrm>
            <a:off x="701675" y="1856031"/>
            <a:ext cx="9253182" cy="538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Wingdings" panose="05000000000000000000" pitchFamily="2" charset="2"/>
              <a:buChar char="ü"/>
              <a:defRPr sz="2400" b="1">
                <a:solidFill>
                  <a:srgbClr val="032851"/>
                </a:solidFill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dirty="0"/>
              <a:t>SON AQUELLAS OBRAS A EJECUTARSE SOBRE LAS CALZADAS</a:t>
            </a:r>
            <a:endParaRPr lang="es-AR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D0E3F18-1BBB-4DFB-E4F5-B6E78AF00018}"/>
              </a:ext>
            </a:extLst>
          </p:cNvPr>
          <p:cNvSpPr txBox="1">
            <a:spLocks/>
          </p:cNvSpPr>
          <p:nvPr/>
        </p:nvSpPr>
        <p:spPr>
          <a:xfrm>
            <a:off x="701675" y="2360567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Wingdings" panose="05000000000000000000" pitchFamily="2" charset="2"/>
              <a:buChar char="ü"/>
              <a:defRPr sz="2400" b="1">
                <a:solidFill>
                  <a:srgbClr val="032851"/>
                </a:solidFill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sz="2200" dirty="0"/>
              <a:t>BRINDAR SEGURIDAD Y CONFORT A LOS USUARIOS</a:t>
            </a:r>
            <a:endParaRPr lang="es-AR" sz="22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6927C5E-8E4F-47A2-40A3-86F6D5FA42A4}"/>
              </a:ext>
            </a:extLst>
          </p:cNvPr>
          <p:cNvSpPr txBox="1">
            <a:spLocks/>
          </p:cNvSpPr>
          <p:nvPr/>
        </p:nvSpPr>
        <p:spPr>
          <a:xfrm>
            <a:off x="701675" y="2865103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Wingdings" panose="05000000000000000000" pitchFamily="2" charset="2"/>
              <a:buChar char="ü"/>
              <a:defRPr sz="2400" b="1">
                <a:solidFill>
                  <a:srgbClr val="032851"/>
                </a:solidFill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sz="2200" dirty="0"/>
              <a:t>DETALLAN CANTIDADES MÍNIMAS Y LONGITUDES MÍNIMAS</a:t>
            </a:r>
            <a:endParaRPr lang="es-AR" sz="22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CA78926-4FB4-5AD0-7D73-5F76BA6B3B5A}"/>
              </a:ext>
            </a:extLst>
          </p:cNvPr>
          <p:cNvSpPr txBox="1">
            <a:spLocks/>
          </p:cNvSpPr>
          <p:nvPr/>
        </p:nvSpPr>
        <p:spPr>
          <a:xfrm>
            <a:off x="701675" y="3482970"/>
            <a:ext cx="10515600" cy="1300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MX" sz="2600" b="1" dirty="0">
                <a:solidFill>
                  <a:srgbClr val="032851"/>
                </a:solidFill>
                <a:latin typeface="Arial"/>
                <a:cs typeface="Arial"/>
              </a:rPr>
              <a:t>A EJECUTAR EN 2 ETAPAS</a:t>
            </a:r>
          </a:p>
          <a:p>
            <a:pPr marL="0" indent="0">
              <a:buNone/>
            </a:pPr>
            <a:endParaRPr lang="es-MX" sz="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AR" b="1" dirty="0">
                <a:solidFill>
                  <a:schemeClr val="bg1">
                    <a:lumMod val="50000"/>
                  </a:schemeClr>
                </a:solidFill>
              </a:rPr>
              <a:t>EN LOS PRIMEROS 5 AÑOS DE CONCESIÓN</a:t>
            </a:r>
          </a:p>
          <a:p>
            <a:pPr marL="457200" lvl="1" indent="0">
              <a:buNone/>
            </a:pPr>
            <a:endParaRPr lang="es-AR" sz="11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AR" b="1" dirty="0">
                <a:solidFill>
                  <a:schemeClr val="bg1">
                    <a:lumMod val="50000"/>
                  </a:schemeClr>
                </a:solidFill>
              </a:rPr>
              <a:t>EN LOS AÑOS 6 A 20 DE CONCESIÓN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AR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FA552277-04A3-2E94-0938-6B46E1244C6B}"/>
              </a:ext>
            </a:extLst>
          </p:cNvPr>
          <p:cNvSpPr txBox="1">
            <a:spLocks/>
          </p:cNvSpPr>
          <p:nvPr/>
        </p:nvSpPr>
        <p:spPr>
          <a:xfrm>
            <a:off x="701675" y="4867790"/>
            <a:ext cx="8673107" cy="830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MX" sz="2200" b="1" dirty="0">
                <a:solidFill>
                  <a:srgbClr val="032851"/>
                </a:solidFill>
                <a:latin typeface="Arial"/>
                <a:cs typeface="Arial"/>
              </a:rPr>
              <a:t>EXIGENCIAS</a:t>
            </a:r>
            <a:r>
              <a:rPr lang="es-MX" sz="2200" dirty="0"/>
              <a:t> </a:t>
            </a:r>
            <a:r>
              <a:rPr lang="es-MX" sz="2200" b="1" dirty="0">
                <a:solidFill>
                  <a:srgbClr val="032851"/>
                </a:solidFill>
                <a:latin typeface="Arial"/>
                <a:cs typeface="Arial"/>
              </a:rPr>
              <a:t>DE PARAMETROS A CUMPLIR DESDE EL  5</a:t>
            </a:r>
            <a:r>
              <a:rPr lang="es-MX" sz="2200" b="1" baseline="30000" dirty="0">
                <a:solidFill>
                  <a:srgbClr val="032851"/>
                </a:solidFill>
                <a:latin typeface="Arial"/>
                <a:cs typeface="Arial"/>
              </a:rPr>
              <a:t>to</a:t>
            </a:r>
            <a:r>
              <a:rPr lang="es-MX" sz="2200" b="1" dirty="0">
                <a:solidFill>
                  <a:srgbClr val="032851"/>
                </a:solidFill>
                <a:latin typeface="Arial"/>
                <a:cs typeface="Arial"/>
              </a:rPr>
              <a:t> AÑO Y EN EL FIN DE LA CONCESIÓN</a:t>
            </a:r>
            <a:endParaRPr lang="es-AR" sz="2200" b="1" dirty="0">
              <a:solidFill>
                <a:srgbClr val="032851"/>
              </a:solidFill>
              <a:latin typeface="Arial"/>
              <a:cs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906BE4A-3FA2-563B-9C57-3EA3CF549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-14287" y="-14288"/>
            <a:ext cx="9253182" cy="140028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B2F218-4509-D804-5F77-4593F93536BC}"/>
              </a:ext>
            </a:extLst>
          </p:cNvPr>
          <p:cNvSpPr txBox="1">
            <a:spLocks/>
          </p:cNvSpPr>
          <p:nvPr/>
        </p:nvSpPr>
        <p:spPr>
          <a:xfrm>
            <a:off x="1874425" y="483524"/>
            <a:ext cx="7500357" cy="790076"/>
          </a:xfrm>
          <a:prstGeom prst="rect">
            <a:avLst/>
          </a:prstGeom>
          <a:solidFill>
            <a:srgbClr val="03285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4000" dirty="0"/>
              <a:t>OBRAS DE REHABILITACIÓN</a:t>
            </a:r>
            <a:endParaRPr lang="es-AR" sz="40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2D58316-3E9B-C4E8-42CA-2D0364A03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2" y="6475325"/>
            <a:ext cx="279400" cy="279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325F9E5-3907-1014-660F-2D713A97D237}"/>
              </a:ext>
            </a:extLst>
          </p:cNvPr>
          <p:cNvSpPr txBox="1"/>
          <p:nvPr/>
        </p:nvSpPr>
        <p:spPr>
          <a:xfrm>
            <a:off x="418712" y="6387495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www.aacarreteras.org.ar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4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AA1AF-188D-CDE0-719F-810A4F62C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4943B21-B0B1-070F-4F17-357C722EF15E}"/>
              </a:ext>
            </a:extLst>
          </p:cNvPr>
          <p:cNvSpPr txBox="1">
            <a:spLocks/>
          </p:cNvSpPr>
          <p:nvPr/>
        </p:nvSpPr>
        <p:spPr>
          <a:xfrm>
            <a:off x="1473246" y="6198340"/>
            <a:ext cx="8913767" cy="5420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b="1" dirty="0">
                <a:solidFill>
                  <a:srgbClr val="032851"/>
                </a:solidFill>
              </a:rPr>
              <a:t>NECESIDAD DE FINANCIAMIENTO DE INVERSIONES EN EL AÑO 1</a:t>
            </a:r>
            <a:endParaRPr lang="es-AR" sz="2400" b="1" dirty="0">
              <a:solidFill>
                <a:srgbClr val="03285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EE4CC0-43BC-B9A1-DBCD-FF8F62557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44" y="1518340"/>
            <a:ext cx="9525000" cy="4676775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907E378-645D-0AFE-E508-B9B92B69FD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934636"/>
              </p:ext>
            </p:extLst>
          </p:nvPr>
        </p:nvGraphicFramePr>
        <p:xfrm>
          <a:off x="652463" y="1518340"/>
          <a:ext cx="104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6267B7EF-685A-9DAA-F334-44C3C398E663}"/>
              </a:ext>
            </a:extLst>
          </p:cNvPr>
          <p:cNvCxnSpPr>
            <a:cxnSpLocks/>
            <a:endCxn id="6" idx="1"/>
          </p:cNvCxnSpPr>
          <p:nvPr/>
        </p:nvCxnSpPr>
        <p:spPr>
          <a:xfrm rot="16200000" flipH="1">
            <a:off x="912806" y="5908947"/>
            <a:ext cx="798260" cy="32262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A29B9970-B135-0690-772D-E72F8D2E62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-14287" y="-14288"/>
            <a:ext cx="9253182" cy="140028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412113-6CDA-CB0E-8386-D8E5F4072201}"/>
              </a:ext>
            </a:extLst>
          </p:cNvPr>
          <p:cNvSpPr txBox="1">
            <a:spLocks/>
          </p:cNvSpPr>
          <p:nvPr/>
        </p:nvSpPr>
        <p:spPr>
          <a:xfrm>
            <a:off x="1824262" y="370545"/>
            <a:ext cx="7028870" cy="790076"/>
          </a:xfrm>
          <a:prstGeom prst="rect">
            <a:avLst/>
          </a:prstGeom>
          <a:solidFill>
            <a:srgbClr val="03285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4000" dirty="0"/>
              <a:t>INGRESOS E INVERSIONES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19586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89621-CD6A-3A80-8DF1-9E1EC1946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8B9B382-24CC-1FC3-F57B-2CC52F75E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2" y="6475325"/>
            <a:ext cx="279400" cy="2794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73DF498-8CA7-1B13-2895-254A54C0B727}"/>
              </a:ext>
            </a:extLst>
          </p:cNvPr>
          <p:cNvSpPr txBox="1"/>
          <p:nvPr/>
        </p:nvSpPr>
        <p:spPr>
          <a:xfrm>
            <a:off x="418712" y="6387495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www.aacarreteras.org.ar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47D90E-07AB-B75C-3F41-0E7D1B324C8B}"/>
              </a:ext>
            </a:extLst>
          </p:cNvPr>
          <p:cNvSpPr txBox="1"/>
          <p:nvPr/>
        </p:nvSpPr>
        <p:spPr>
          <a:xfrm>
            <a:off x="2989738" y="2132919"/>
            <a:ext cx="4609148" cy="2592161"/>
          </a:xfrm>
          <a:prstGeom prst="rect">
            <a:avLst/>
          </a:prstGeom>
          <a:solidFill>
            <a:srgbClr val="03285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dirty="0"/>
              <a:t>¡MUCHAS </a:t>
            </a:r>
          </a:p>
          <a:p>
            <a:r>
              <a:rPr lang="es-MX" dirty="0"/>
              <a:t>GRACIAS!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AEC7FB-0975-E0FE-BDBB-6BC333647B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-14287" y="-14288"/>
            <a:ext cx="9253182" cy="14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56752" y="2644170"/>
            <a:ext cx="7792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800" b="1" noProof="0" dirty="0">
                <a:solidFill>
                  <a:srgbClr val="032851"/>
                </a:solidFill>
                <a:latin typeface="Arial"/>
                <a:cs typeface="Arial"/>
              </a:rPr>
              <a:t>LA INFRAESTRUCTURA </a:t>
            </a:r>
            <a:r>
              <a:rPr lang="fr-FR" sz="4800" b="1" dirty="0">
                <a:solidFill>
                  <a:srgbClr val="032851"/>
                </a:solidFill>
                <a:latin typeface="Arial"/>
                <a:cs typeface="Arial"/>
              </a:rPr>
              <a:t>VIAL  ARGENTINA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607E7D-1BC1-C05E-436E-0D2FD64F6C4F}"/>
              </a:ext>
            </a:extLst>
          </p:cNvPr>
          <p:cNvSpPr txBox="1">
            <a:spLocks/>
          </p:cNvSpPr>
          <p:nvPr/>
        </p:nvSpPr>
        <p:spPr>
          <a:xfrm>
            <a:off x="4152121" y="4399838"/>
            <a:ext cx="2202025" cy="4334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7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JULIO</a:t>
            </a:r>
            <a:r>
              <a:rPr lang="es-MX" b="1" dirty="0"/>
              <a:t> </a:t>
            </a:r>
            <a:r>
              <a:rPr lang="es-MX" sz="27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2025</a:t>
            </a:r>
          </a:p>
          <a:p>
            <a:pPr marL="0" indent="0">
              <a:buNone/>
            </a:pPr>
            <a:endParaRPr lang="es-AR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AFE8CC-103C-4650-238A-CFC7063C9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-14287" y="-14288"/>
            <a:ext cx="9253182" cy="14002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A0C7A5-EEEF-3E55-A58B-BC569EAED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2" y="6475325"/>
            <a:ext cx="279400" cy="2794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38B646-6E47-F040-5AAD-B0252F33BFFB}"/>
              </a:ext>
            </a:extLst>
          </p:cNvPr>
          <p:cNvSpPr txBox="1"/>
          <p:nvPr/>
        </p:nvSpPr>
        <p:spPr>
          <a:xfrm>
            <a:off x="418712" y="6387495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www.aacarreteras.org.ar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1B2428-A390-763D-F489-C0F2C40E556E}"/>
              </a:ext>
            </a:extLst>
          </p:cNvPr>
          <p:cNvSpPr txBox="1">
            <a:spLocks/>
          </p:cNvSpPr>
          <p:nvPr/>
        </p:nvSpPr>
        <p:spPr>
          <a:xfrm>
            <a:off x="1745207" y="2404685"/>
            <a:ext cx="4627017" cy="851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s-AR" sz="2600" b="1" dirty="0"/>
              <a:t>SIN MANTENIMIENTO</a:t>
            </a:r>
          </a:p>
          <a:p>
            <a:pPr lvl="1"/>
            <a:r>
              <a:rPr lang="es-AR" sz="2600" b="1" dirty="0"/>
              <a:t>SIN INVERSIONES</a:t>
            </a:r>
          </a:p>
          <a:p>
            <a:pPr lvl="1"/>
            <a:endParaRPr lang="es-AR" sz="2600" b="1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7F5B389-1922-12F1-8F2B-22A6CD703663}"/>
              </a:ext>
            </a:extLst>
          </p:cNvPr>
          <p:cNvSpPr txBox="1">
            <a:spLocks/>
          </p:cNvSpPr>
          <p:nvPr/>
        </p:nvSpPr>
        <p:spPr>
          <a:xfrm>
            <a:off x="1518882" y="1938892"/>
            <a:ext cx="3597322" cy="53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032851"/>
                </a:solidFill>
                <a:latin typeface="Arial"/>
                <a:cs typeface="Arial"/>
              </a:rPr>
              <a:t>ESTADO CRÍTICO</a:t>
            </a:r>
            <a:endParaRPr lang="es-AR" b="1" dirty="0">
              <a:solidFill>
                <a:srgbClr val="032851"/>
              </a:solidFill>
              <a:latin typeface="Arial"/>
              <a:cs typeface="Arial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1639680-E433-434C-3D5B-9BAABB7A7B83}"/>
              </a:ext>
            </a:extLst>
          </p:cNvPr>
          <p:cNvSpPr txBox="1">
            <a:spLocks/>
          </p:cNvSpPr>
          <p:nvPr/>
        </p:nvSpPr>
        <p:spPr>
          <a:xfrm>
            <a:off x="1523872" y="5346062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800" b="1">
                <a:solidFill>
                  <a:srgbClr val="032851"/>
                </a:solidFill>
                <a:latin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DISOLUCIÓN DE VIALIDAD NACIONAL</a:t>
            </a:r>
            <a:endParaRPr lang="es-AR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87DDCDD-3752-1C0A-9884-90884949F807}"/>
              </a:ext>
            </a:extLst>
          </p:cNvPr>
          <p:cNvSpPr txBox="1">
            <a:spLocks/>
          </p:cNvSpPr>
          <p:nvPr/>
        </p:nvSpPr>
        <p:spPr>
          <a:xfrm>
            <a:off x="1745208" y="4077986"/>
            <a:ext cx="8510517" cy="851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600" b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s-AR" dirty="0"/>
              <a:t>EVITAR PERDIDA DE CAPITAL INVERTIDO</a:t>
            </a:r>
          </a:p>
          <a:p>
            <a:pPr lvl="1"/>
            <a:r>
              <a:rPr lang="es-AR" dirty="0"/>
              <a:t>EVITAR PERDER VIDAS HUMANAS POR ACCIDENTES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62E7928-0210-BEA1-B8C2-0D48CDF3129F}"/>
              </a:ext>
            </a:extLst>
          </p:cNvPr>
          <p:cNvSpPr txBox="1">
            <a:spLocks/>
          </p:cNvSpPr>
          <p:nvPr/>
        </p:nvSpPr>
        <p:spPr>
          <a:xfrm>
            <a:off x="1523872" y="3603858"/>
            <a:ext cx="8510517" cy="53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800" b="1">
                <a:solidFill>
                  <a:srgbClr val="032851"/>
                </a:solidFill>
                <a:latin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REQUIERE INMEDIATA INTERVENCIÓN</a:t>
            </a:r>
            <a:endParaRPr lang="es-AR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970F516-A6AD-8E95-E4B8-84F11E526C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-14287" y="-14288"/>
            <a:ext cx="9253182" cy="140028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46FE60-235A-98C0-6C6E-FE8EE0E6E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72" y="685853"/>
            <a:ext cx="8289182" cy="53888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032851"/>
                </a:solidFill>
                <a:latin typeface="Arial"/>
                <a:ea typeface="+mn-ea"/>
                <a:cs typeface="Arial"/>
              </a:rPr>
              <a:t>LA INFRAESTRUCTURA VIAL NACIONAL</a:t>
            </a:r>
            <a:endParaRPr lang="es-AR" sz="3200" b="1" dirty="0">
              <a:solidFill>
                <a:srgbClr val="03285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D237CBC-C9A6-5352-E32A-97CA58837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2" y="6475325"/>
            <a:ext cx="279400" cy="2794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6D13AA5-3482-BA1C-5D85-F56E10339840}"/>
              </a:ext>
            </a:extLst>
          </p:cNvPr>
          <p:cNvSpPr txBox="1"/>
          <p:nvPr/>
        </p:nvSpPr>
        <p:spPr>
          <a:xfrm>
            <a:off x="418712" y="6387495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www.aacarreteras.org.ar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8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6F646DF-E656-DC28-AE82-19AC50049B6F}"/>
              </a:ext>
            </a:extLst>
          </p:cNvPr>
          <p:cNvSpPr txBox="1">
            <a:spLocks/>
          </p:cNvSpPr>
          <p:nvPr/>
        </p:nvSpPr>
        <p:spPr>
          <a:xfrm>
            <a:off x="823913" y="2423443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800" b="1">
                <a:solidFill>
                  <a:srgbClr val="032851"/>
                </a:solidFill>
                <a:latin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ACTIVO DE U$S 100.000 MILLONES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D34915-C275-97A0-D928-9D424EAEA711}"/>
              </a:ext>
            </a:extLst>
          </p:cNvPr>
          <p:cNvSpPr txBox="1">
            <a:spLocks/>
          </p:cNvSpPr>
          <p:nvPr/>
        </p:nvSpPr>
        <p:spPr>
          <a:xfrm>
            <a:off x="809625" y="2925182"/>
            <a:ext cx="9177338" cy="1146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600" b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s-AR" sz="2400" dirty="0"/>
              <a:t>RED VIAL PRINCIPAL DE 39.000Km (Autopistas- Autovías- Rutas Bidireccionales)</a:t>
            </a:r>
          </a:p>
          <a:p>
            <a:pPr lvl="1"/>
            <a:r>
              <a:rPr lang="es-AR" sz="2400" dirty="0"/>
              <a:t> RED VIAL SECUNDARIA</a:t>
            </a:r>
          </a:p>
          <a:p>
            <a:pPr lvl="1"/>
            <a:endParaRPr lang="es-AR" sz="2400" dirty="0"/>
          </a:p>
          <a:p>
            <a:pPr lvl="1"/>
            <a:endParaRPr lang="es-AR" sz="24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697B9D3-719B-A236-CF96-1E942716E742}"/>
              </a:ext>
            </a:extLst>
          </p:cNvPr>
          <p:cNvSpPr txBox="1">
            <a:spLocks/>
          </p:cNvSpPr>
          <p:nvPr/>
        </p:nvSpPr>
        <p:spPr>
          <a:xfrm>
            <a:off x="838200" y="1711616"/>
            <a:ext cx="10515600" cy="53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800" b="1">
                <a:solidFill>
                  <a:srgbClr val="032851"/>
                </a:solidFill>
                <a:latin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EXTENSIÓN 230.000 Km</a:t>
            </a:r>
            <a:endParaRPr lang="es-AR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172B1C3-700C-FCF5-10B5-00697D1FF753}"/>
              </a:ext>
            </a:extLst>
          </p:cNvPr>
          <p:cNvSpPr txBox="1">
            <a:spLocks/>
          </p:cNvSpPr>
          <p:nvPr/>
        </p:nvSpPr>
        <p:spPr>
          <a:xfrm>
            <a:off x="822324" y="4277089"/>
            <a:ext cx="9545358" cy="53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800" b="1">
                <a:solidFill>
                  <a:srgbClr val="032851"/>
                </a:solidFill>
                <a:latin typeface="Arial"/>
                <a:cs typeface="Arial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ACTIVO ESTRATEGICO  PARA EL DESARROLLO DEL PAÍS</a:t>
            </a:r>
          </a:p>
          <a:p>
            <a:pPr marL="914400" lvl="2" indent="0">
              <a:buNone/>
            </a:pPr>
            <a:endParaRPr lang="es-AR" dirty="0"/>
          </a:p>
          <a:p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558AA8-6E37-230D-0F70-3F6EF64F7EFB}"/>
              </a:ext>
            </a:extLst>
          </p:cNvPr>
          <p:cNvSpPr txBox="1"/>
          <p:nvPr/>
        </p:nvSpPr>
        <p:spPr>
          <a:xfrm>
            <a:off x="823913" y="5152324"/>
            <a:ext cx="9178927" cy="1337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s-AR" dirty="0"/>
              <a:t>INTEGRACIÓN TERRITORIAL - FEDERAL</a:t>
            </a:r>
          </a:p>
          <a:p>
            <a:pPr lvl="1"/>
            <a:r>
              <a:rPr lang="es-AR" dirty="0"/>
              <a:t>TRANSPORTE DE PERSONAS – INSUMOS- PRODUCCIÓN</a:t>
            </a:r>
          </a:p>
          <a:p>
            <a:endParaRPr lang="es-AR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5B627AC-30CD-62D5-F645-AFF66EE639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1" y="0"/>
            <a:ext cx="9253182" cy="14002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5866ABE-1BA8-5D22-AE49-32776C92E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2" y="6475325"/>
            <a:ext cx="279400" cy="2794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99EC43A-A805-CEC0-CBEF-68651197A775}"/>
              </a:ext>
            </a:extLst>
          </p:cNvPr>
          <p:cNvSpPr txBox="1"/>
          <p:nvPr/>
        </p:nvSpPr>
        <p:spPr>
          <a:xfrm>
            <a:off x="418712" y="6387495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www.aacarreteras.org.ar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1867C4C-1618-1C63-413F-74A25E54694B}"/>
              </a:ext>
            </a:extLst>
          </p:cNvPr>
          <p:cNvSpPr txBox="1">
            <a:spLocks/>
          </p:cNvSpPr>
          <p:nvPr/>
        </p:nvSpPr>
        <p:spPr>
          <a:xfrm>
            <a:off x="1523872" y="685853"/>
            <a:ext cx="8289182" cy="538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063" rtl="0" eaLnBrk="1" latinLnBrk="0" hangingPunct="1">
              <a:spcBef>
                <a:spcPct val="0"/>
              </a:spcBef>
              <a:buNone/>
              <a:defRPr sz="539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b="1" dirty="0">
                <a:solidFill>
                  <a:srgbClr val="032851"/>
                </a:solidFill>
                <a:latin typeface="Arial"/>
                <a:ea typeface="+mn-ea"/>
                <a:cs typeface="Arial"/>
              </a:rPr>
              <a:t>LA INFRAESTRUCTURA VIAL NACIONAL</a:t>
            </a:r>
            <a:endParaRPr lang="es-AR" sz="3200" b="1" dirty="0">
              <a:solidFill>
                <a:srgbClr val="03285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BCF244B-442F-CF8C-FF6A-8B864D5D1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44236" y="1286659"/>
            <a:ext cx="10557163" cy="4925291"/>
          </a:xfrm>
        </p:spPr>
        <p:txBody>
          <a:bodyPr/>
          <a:lstStyle/>
          <a:p>
            <a:endParaRPr lang="es-ES" dirty="0"/>
          </a:p>
          <a:p>
            <a:endParaRPr lang="es-AR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BA58FB0-A9D9-5621-937D-57D98A24B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13776"/>
              </p:ext>
            </p:extLst>
          </p:nvPr>
        </p:nvGraphicFramePr>
        <p:xfrm>
          <a:off x="831273" y="1286659"/>
          <a:ext cx="7626927" cy="492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B7C033C-FC5A-6706-2A76-8A7077F02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801184"/>
              </p:ext>
            </p:extLst>
          </p:nvPr>
        </p:nvGraphicFramePr>
        <p:xfrm>
          <a:off x="475240" y="1338720"/>
          <a:ext cx="8915399" cy="494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C6FC547-E163-88DE-6B11-0DFA99C9FDDC}"/>
              </a:ext>
            </a:extLst>
          </p:cNvPr>
          <p:cNvSpPr txBox="1"/>
          <p:nvPr/>
        </p:nvSpPr>
        <p:spPr>
          <a:xfrm>
            <a:off x="570362" y="2357030"/>
            <a:ext cx="216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1.600 km</a:t>
            </a:r>
            <a:endParaRPr lang="es-AR" sz="2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3BE2FD-B9E1-8748-E7BD-FA59AC903565}"/>
              </a:ext>
            </a:extLst>
          </p:cNvPr>
          <p:cNvSpPr txBox="1"/>
          <p:nvPr/>
        </p:nvSpPr>
        <p:spPr>
          <a:xfrm>
            <a:off x="1822850" y="1582868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2.300km</a:t>
            </a:r>
            <a:endParaRPr lang="es-AR" sz="24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7E46CC-193A-7A07-504C-BB50CE6672E6}"/>
              </a:ext>
            </a:extLst>
          </p:cNvPr>
          <p:cNvSpPr txBox="1"/>
          <p:nvPr/>
        </p:nvSpPr>
        <p:spPr>
          <a:xfrm>
            <a:off x="4371831" y="546354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35.100 km</a:t>
            </a:r>
            <a:endParaRPr lang="es-AR" sz="24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01208CA-ADAD-A932-C7E0-E28CD77C9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1" y="0"/>
            <a:ext cx="9253182" cy="140028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EB00D55-CCB8-6419-1AC0-988189A79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12" y="6475325"/>
            <a:ext cx="279400" cy="2794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592A79A-19EB-11AC-9C68-4CCCF94F731F}"/>
              </a:ext>
            </a:extLst>
          </p:cNvPr>
          <p:cNvSpPr txBox="1"/>
          <p:nvPr/>
        </p:nvSpPr>
        <p:spPr>
          <a:xfrm>
            <a:off x="418712" y="6387495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www.aacarreteras.org.ar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C99DD273-0E08-0D7C-3C63-C453D7C865EB}"/>
              </a:ext>
            </a:extLst>
          </p:cNvPr>
          <p:cNvSpPr txBox="1">
            <a:spLocks/>
          </p:cNvSpPr>
          <p:nvPr/>
        </p:nvSpPr>
        <p:spPr>
          <a:xfrm>
            <a:off x="1523872" y="685853"/>
            <a:ext cx="8289182" cy="538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063" rtl="0" eaLnBrk="1" latinLnBrk="0" hangingPunct="1">
              <a:spcBef>
                <a:spcPct val="0"/>
              </a:spcBef>
              <a:buNone/>
              <a:defRPr sz="539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b="1" dirty="0">
                <a:solidFill>
                  <a:srgbClr val="032851"/>
                </a:solidFill>
                <a:latin typeface="Arial"/>
                <a:ea typeface="+mn-ea"/>
                <a:cs typeface="Arial"/>
              </a:rPr>
              <a:t>LA INFRAESTRUCTURA VIAL NACIONAL</a:t>
            </a:r>
            <a:endParaRPr lang="es-AR" sz="3200" b="1" dirty="0">
              <a:solidFill>
                <a:srgbClr val="03285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183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EB81C-5909-E876-F84E-3B8D45FFD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F9089C1-BF42-F30B-39ED-CB3AEE7E8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491" y="1392381"/>
            <a:ext cx="10557163" cy="4925291"/>
          </a:xfrm>
        </p:spPr>
        <p:txBody>
          <a:bodyPr/>
          <a:lstStyle/>
          <a:p>
            <a:endParaRPr lang="es-ES" dirty="0"/>
          </a:p>
          <a:p>
            <a:endParaRPr lang="es-AR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4E1B4F4-9B4A-5275-397E-5084FB496C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249089"/>
              </p:ext>
            </p:extLst>
          </p:nvPr>
        </p:nvGraphicFramePr>
        <p:xfrm>
          <a:off x="2286000" y="1392381"/>
          <a:ext cx="7626927" cy="492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E09E674-5063-321E-460A-9F0E4E5B4A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61682"/>
              </p:ext>
            </p:extLst>
          </p:nvPr>
        </p:nvGraphicFramePr>
        <p:xfrm>
          <a:off x="1297564" y="1563834"/>
          <a:ext cx="7585363" cy="473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71D8A1DE-A7AB-F1C5-19E9-90C6F9D0FE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1" y="0"/>
            <a:ext cx="9253182" cy="14002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8AA62A0-8F9B-5B1F-4550-4A4EA12E8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12" y="6475325"/>
            <a:ext cx="279400" cy="2794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D0942C0-D630-C29E-1DAF-44BDCCBACE0A}"/>
              </a:ext>
            </a:extLst>
          </p:cNvPr>
          <p:cNvSpPr txBox="1"/>
          <p:nvPr/>
        </p:nvSpPr>
        <p:spPr>
          <a:xfrm>
            <a:off x="418712" y="6387495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www.aacarreteras.org.ar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DE7EB981-B05B-AE78-96A3-0F4DCFDE5A72}"/>
              </a:ext>
            </a:extLst>
          </p:cNvPr>
          <p:cNvSpPr txBox="1">
            <a:spLocks/>
          </p:cNvSpPr>
          <p:nvPr/>
        </p:nvSpPr>
        <p:spPr>
          <a:xfrm>
            <a:off x="1523872" y="685853"/>
            <a:ext cx="8289182" cy="538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063" rtl="0" eaLnBrk="1" latinLnBrk="0" hangingPunct="1">
              <a:spcBef>
                <a:spcPct val="0"/>
              </a:spcBef>
              <a:buNone/>
              <a:defRPr sz="539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b="1" dirty="0">
                <a:solidFill>
                  <a:srgbClr val="032851"/>
                </a:solidFill>
                <a:latin typeface="Arial"/>
                <a:ea typeface="+mn-ea"/>
                <a:cs typeface="Arial"/>
              </a:rPr>
              <a:t>LA INFRAESTRUCTURA VIAL NACIONAL</a:t>
            </a:r>
            <a:endParaRPr lang="es-AR" sz="3200" b="1" dirty="0">
              <a:solidFill>
                <a:srgbClr val="03285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52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FA8B3-E15D-3DCA-417F-BB8CE869B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87C7EAC-A0AB-EAB9-0656-0709E243A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0777" y="1520651"/>
            <a:ext cx="9726241" cy="4497576"/>
          </a:xfrm>
        </p:spPr>
        <p:txBody>
          <a:bodyPr/>
          <a:lstStyle/>
          <a:p>
            <a:endParaRPr lang="es-ES" dirty="0"/>
          </a:p>
          <a:p>
            <a:endParaRPr lang="es-AR" dirty="0"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5EFB42E-3333-11AC-4B6E-5456B7A6A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153116"/>
              </p:ext>
            </p:extLst>
          </p:nvPr>
        </p:nvGraphicFramePr>
        <p:xfrm>
          <a:off x="2230306" y="1594005"/>
          <a:ext cx="8019797" cy="456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692C45C5-05AC-6D64-9810-808DEDCF84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819975"/>
              </p:ext>
            </p:extLst>
          </p:nvPr>
        </p:nvGraphicFramePr>
        <p:xfrm>
          <a:off x="1247244" y="1355424"/>
          <a:ext cx="7679652" cy="497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A20EDDDA-BB11-BB25-49A5-E3AE048514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1" y="0"/>
            <a:ext cx="9253182" cy="140028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67D4032-3A52-910D-6E06-981193DC4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12" y="6475325"/>
            <a:ext cx="279400" cy="27940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2D7500D-4D16-ECF0-4C3B-1BF6ABEC2C3D}"/>
              </a:ext>
            </a:extLst>
          </p:cNvPr>
          <p:cNvSpPr txBox="1"/>
          <p:nvPr/>
        </p:nvSpPr>
        <p:spPr>
          <a:xfrm>
            <a:off x="418712" y="6387495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www.aacarreteras.org.ar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4E9FB5CE-2239-BDD0-5A89-DB6069EA975E}"/>
              </a:ext>
            </a:extLst>
          </p:cNvPr>
          <p:cNvSpPr txBox="1">
            <a:spLocks/>
          </p:cNvSpPr>
          <p:nvPr/>
        </p:nvSpPr>
        <p:spPr>
          <a:xfrm>
            <a:off x="1523872" y="685853"/>
            <a:ext cx="8289182" cy="538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063" rtl="0" eaLnBrk="1" latinLnBrk="0" hangingPunct="1">
              <a:spcBef>
                <a:spcPct val="0"/>
              </a:spcBef>
              <a:buNone/>
              <a:defRPr sz="539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b="1" dirty="0">
                <a:solidFill>
                  <a:srgbClr val="032851"/>
                </a:solidFill>
                <a:latin typeface="Arial"/>
                <a:ea typeface="+mn-ea"/>
                <a:cs typeface="Arial"/>
              </a:rPr>
              <a:t>LA INFRAESTRUCTURA VIAL NACIONAL</a:t>
            </a:r>
            <a:endParaRPr lang="es-AR" sz="3200" b="1" dirty="0">
              <a:solidFill>
                <a:srgbClr val="03285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383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8F93C-684F-E7C0-30B6-B2F140592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5E06C18-B2BE-D495-41BC-98B11C68D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4658" y="1791203"/>
            <a:ext cx="8511120" cy="3377762"/>
          </a:xfrm>
        </p:spPr>
        <p:txBody>
          <a:bodyPr/>
          <a:lstStyle/>
          <a:p>
            <a:endParaRPr lang="es-ES" dirty="0"/>
          </a:p>
          <a:p>
            <a:endParaRPr lang="es-AR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B525E11-8921-CD4D-86D8-9100310727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75670"/>
              </p:ext>
            </p:extLst>
          </p:nvPr>
        </p:nvGraphicFramePr>
        <p:xfrm>
          <a:off x="2646632" y="1791205"/>
          <a:ext cx="6148781" cy="337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039175C-E3EC-540F-A837-7819774DA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131067"/>
              </p:ext>
            </p:extLst>
          </p:nvPr>
        </p:nvGraphicFramePr>
        <p:xfrm>
          <a:off x="2880382" y="1978237"/>
          <a:ext cx="5478613" cy="1510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4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511">
                <a:tc>
                  <a:txBody>
                    <a:bodyPr/>
                    <a:lstStyle/>
                    <a:p>
                      <a:pPr algn="ctr" fontAlgn="b"/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08">
                <a:tc>
                  <a:txBody>
                    <a:bodyPr/>
                    <a:lstStyle/>
                    <a:p>
                      <a:pPr algn="ctr" fontAlgn="b"/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s-AR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511">
                <a:tc>
                  <a:txBody>
                    <a:bodyPr/>
                    <a:lstStyle/>
                    <a:p>
                      <a:pPr algn="ctr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FF592352-5AF9-9543-D05A-85AD2446E6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118735"/>
              </p:ext>
            </p:extLst>
          </p:nvPr>
        </p:nvGraphicFramePr>
        <p:xfrm>
          <a:off x="2028825" y="5282547"/>
          <a:ext cx="7036752" cy="98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9858CC79-0196-B9CA-8921-A4487946F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68070"/>
              </p:ext>
            </p:extLst>
          </p:nvPr>
        </p:nvGraphicFramePr>
        <p:xfrm>
          <a:off x="667352" y="5483833"/>
          <a:ext cx="7036752" cy="941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1607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s-ES" sz="2800" b="1" kern="1200" dirty="0">
                          <a:solidFill>
                            <a:srgbClr val="032851"/>
                          </a:solidFill>
                          <a:latin typeface="Arial"/>
                          <a:ea typeface="+mn-ea"/>
                          <a:cs typeface="Arial"/>
                        </a:rPr>
                        <a:t>Obras de Rehabilitación/Reconstrucción</a:t>
                      </a:r>
                      <a:endParaRPr lang="es-AR" sz="2800" b="1" kern="1200" dirty="0">
                        <a:solidFill>
                          <a:srgbClr val="03285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44898E3-7FED-5899-A002-BAD6508943D9}"/>
              </a:ext>
            </a:extLst>
          </p:cNvPr>
          <p:cNvCxnSpPr/>
          <p:nvPr/>
        </p:nvCxnSpPr>
        <p:spPr>
          <a:xfrm flipH="1">
            <a:off x="6569436" y="4514338"/>
            <a:ext cx="872834" cy="1309254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C905BF6B-035D-ECC1-2673-1F9320CE9F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225796"/>
              </p:ext>
            </p:extLst>
          </p:nvPr>
        </p:nvGraphicFramePr>
        <p:xfrm>
          <a:off x="1108183" y="2779596"/>
          <a:ext cx="7017762" cy="198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114650" imgH="1228570" progId="Excel.Sheet.12">
                  <p:embed/>
                </p:oleObj>
              </mc:Choice>
              <mc:Fallback>
                <p:oleObj name="Worksheet" r:id="rId4" imgW="4114650" imgH="1228570" progId="Excel.Sheet.12">
                  <p:embed/>
                  <p:pic>
                    <p:nvPicPr>
                      <p:cNvPr id="15" name="Objeto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8183" y="2779596"/>
                        <a:ext cx="7017762" cy="1985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E5BCAF5-FC28-31F6-D9E9-DABBEB663FB8}"/>
              </a:ext>
            </a:extLst>
          </p:cNvPr>
          <p:cNvSpPr txBox="1"/>
          <p:nvPr/>
        </p:nvSpPr>
        <p:spPr>
          <a:xfrm>
            <a:off x="7125210" y="1380533"/>
            <a:ext cx="3066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32851"/>
                </a:solidFill>
                <a:latin typeface="Arial"/>
                <a:cs typeface="Arial"/>
              </a:rPr>
              <a:t>Obras de  Mantenimiento</a:t>
            </a:r>
            <a:endParaRPr lang="es-AR" sz="2800" b="1" dirty="0">
              <a:solidFill>
                <a:srgbClr val="032851"/>
              </a:solidFill>
              <a:latin typeface="Arial"/>
              <a:cs typeface="Arial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4D2C77A9-D3F1-B294-6A02-3EDFF6DF1C28}"/>
              </a:ext>
            </a:extLst>
          </p:cNvPr>
          <p:cNvCxnSpPr/>
          <p:nvPr/>
        </p:nvCxnSpPr>
        <p:spPr>
          <a:xfrm flipV="1">
            <a:off x="6738949" y="2297660"/>
            <a:ext cx="1157714" cy="640418"/>
          </a:xfrm>
          <a:prstGeom prst="straightConnector1">
            <a:avLst/>
          </a:prstGeom>
          <a:ln w="1174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A16C66BC-1D37-A079-D0DA-1FB5DECE2B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1" y="0"/>
            <a:ext cx="9253182" cy="140028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037B90A-F0B5-FD7C-9050-F1C36D8B87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312" y="6475325"/>
            <a:ext cx="279400" cy="2794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947D7E-43B0-EC64-0335-B04313F62A96}"/>
              </a:ext>
            </a:extLst>
          </p:cNvPr>
          <p:cNvSpPr txBox="1"/>
          <p:nvPr/>
        </p:nvSpPr>
        <p:spPr>
          <a:xfrm>
            <a:off x="418712" y="6387495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www.aacarreteras.org.ar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A651CF59-084F-A7F7-20E1-CFECED770760}"/>
              </a:ext>
            </a:extLst>
          </p:cNvPr>
          <p:cNvSpPr txBox="1">
            <a:spLocks/>
          </p:cNvSpPr>
          <p:nvPr/>
        </p:nvSpPr>
        <p:spPr>
          <a:xfrm>
            <a:off x="1523872" y="685853"/>
            <a:ext cx="8289182" cy="538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063" rtl="0" eaLnBrk="1" latinLnBrk="0" hangingPunct="1">
              <a:spcBef>
                <a:spcPct val="0"/>
              </a:spcBef>
              <a:buNone/>
              <a:defRPr sz="539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b="1" dirty="0">
                <a:solidFill>
                  <a:srgbClr val="032851"/>
                </a:solidFill>
                <a:latin typeface="Arial"/>
                <a:ea typeface="+mn-ea"/>
                <a:cs typeface="Arial"/>
              </a:rPr>
              <a:t>LA INFRAESTRUCTURA VIAL NACIONAL</a:t>
            </a:r>
            <a:endParaRPr lang="es-AR" sz="3200" b="1" dirty="0">
              <a:solidFill>
                <a:srgbClr val="03285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767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58C72-F809-8280-650A-516C0FC50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2E8A085-43BB-54EC-18C0-D215A9169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104" y="1748454"/>
            <a:ext cx="10070451" cy="4291524"/>
          </a:xfrm>
        </p:spPr>
        <p:txBody>
          <a:bodyPr/>
          <a:lstStyle/>
          <a:p>
            <a:endParaRPr lang="es-ES" dirty="0"/>
          </a:p>
          <a:p>
            <a:endParaRPr lang="es-AR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4BD6484-C26D-475A-748D-C83AEE0F1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591327"/>
              </p:ext>
            </p:extLst>
          </p:nvPr>
        </p:nvGraphicFramePr>
        <p:xfrm>
          <a:off x="3021159" y="1748454"/>
          <a:ext cx="6793851" cy="429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0F9C4B0-FC30-569D-8C69-38CC144E9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839306"/>
              </p:ext>
            </p:extLst>
          </p:nvPr>
        </p:nvGraphicFramePr>
        <p:xfrm>
          <a:off x="3416015" y="1585177"/>
          <a:ext cx="6053375" cy="191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6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805">
                <a:tc>
                  <a:txBody>
                    <a:bodyPr/>
                    <a:lstStyle/>
                    <a:p>
                      <a:pPr algn="ctr" fontAlgn="b"/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810">
                <a:tc>
                  <a:txBody>
                    <a:bodyPr/>
                    <a:lstStyle/>
                    <a:p>
                      <a:pPr algn="ctr" fontAlgn="b"/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s-AR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805">
                <a:tc>
                  <a:txBody>
                    <a:bodyPr/>
                    <a:lstStyle/>
                    <a:p>
                      <a:pPr algn="ctr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B9BA5B71-D55B-8D6D-0894-E17001AA7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786" y="1585177"/>
            <a:ext cx="6561613" cy="4382089"/>
          </a:xfrm>
          <a:prstGeom prst="rect">
            <a:avLst/>
          </a:prstGeom>
        </p:spPr>
      </p:pic>
      <p:pic>
        <p:nvPicPr>
          <p:cNvPr id="14" name="Gráfico 13" descr="Signo de interrogación">
            <a:extLst>
              <a:ext uri="{FF2B5EF4-FFF2-40B4-BE49-F238E27FC236}">
                <a16:creationId xmlns:a16="http://schemas.microsoft.com/office/drawing/2014/main" id="{2611FC8D-A777-869B-8FC5-A00E9EE68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688" y="2858827"/>
            <a:ext cx="1903875" cy="229547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208EBB8-8F30-65C0-9BAB-5BA14F9C93DE}"/>
              </a:ext>
            </a:extLst>
          </p:cNvPr>
          <p:cNvSpPr txBox="1"/>
          <p:nvPr/>
        </p:nvSpPr>
        <p:spPr>
          <a:xfrm>
            <a:off x="380601" y="5069261"/>
            <a:ext cx="247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30.000 km</a:t>
            </a:r>
            <a:endParaRPr lang="es-AR" sz="3600" b="1" dirty="0">
              <a:solidFill>
                <a:srgbClr val="FF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FD1BB29-4E82-3CAE-0147-C96BC9D0E4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>
          <a:xfrm>
            <a:off x="1" y="0"/>
            <a:ext cx="9253182" cy="140028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9B6D674-688F-744C-D469-7C098DF921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312" y="6475325"/>
            <a:ext cx="279400" cy="2794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8483D57-3B63-2562-981C-A2C358D93B03}"/>
              </a:ext>
            </a:extLst>
          </p:cNvPr>
          <p:cNvSpPr txBox="1"/>
          <p:nvPr/>
        </p:nvSpPr>
        <p:spPr>
          <a:xfrm>
            <a:off x="418712" y="6387495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www.aacarreteras.org.ar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283D1289-CABE-C786-DFDC-55E5C83EEAF3}"/>
              </a:ext>
            </a:extLst>
          </p:cNvPr>
          <p:cNvSpPr txBox="1">
            <a:spLocks/>
          </p:cNvSpPr>
          <p:nvPr/>
        </p:nvSpPr>
        <p:spPr>
          <a:xfrm>
            <a:off x="1523872" y="685853"/>
            <a:ext cx="8289182" cy="538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063" rtl="0" eaLnBrk="1" latinLnBrk="0" hangingPunct="1">
              <a:spcBef>
                <a:spcPct val="0"/>
              </a:spcBef>
              <a:buNone/>
              <a:defRPr sz="539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b="1" dirty="0">
                <a:solidFill>
                  <a:srgbClr val="032851"/>
                </a:solidFill>
                <a:latin typeface="Arial"/>
                <a:ea typeface="+mn-ea"/>
                <a:cs typeface="Arial"/>
              </a:rPr>
              <a:t>LA INFRAESTRUCTURA VIAL NACIONAL</a:t>
            </a:r>
            <a:endParaRPr lang="es-AR" sz="3200" b="1" dirty="0">
              <a:solidFill>
                <a:srgbClr val="03285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4666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Personalizado 3">
      <a:dk1>
        <a:srgbClr val="003763"/>
      </a:dk1>
      <a:lt1>
        <a:srgbClr val="EBEBEB"/>
      </a:lt1>
      <a:dk2>
        <a:srgbClr val="2C3C43"/>
      </a:dk2>
      <a:lt2>
        <a:srgbClr val="6D6E70"/>
      </a:lt2>
      <a:accent1>
        <a:srgbClr val="003763"/>
      </a:accent1>
      <a:accent2>
        <a:srgbClr val="6D6E70"/>
      </a:accent2>
      <a:accent3>
        <a:srgbClr val="9B9A30"/>
      </a:accent3>
      <a:accent4>
        <a:srgbClr val="2E946B"/>
      </a:accent4>
      <a:accent5>
        <a:srgbClr val="42B051"/>
      </a:accent5>
      <a:accent6>
        <a:srgbClr val="96D141"/>
      </a:accent6>
      <a:hlink>
        <a:srgbClr val="003763"/>
      </a:hlink>
      <a:folHlink>
        <a:srgbClr val="2E83C3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0CEB30D154FD469259D86CB1B4B449" ma:contentTypeVersion="19" ma:contentTypeDescription="Crear nuevo documento." ma:contentTypeScope="" ma:versionID="9c6de84c1973e799bb3659e3380e4f36">
  <xsd:schema xmlns:xsd="http://www.w3.org/2001/XMLSchema" xmlns:xs="http://www.w3.org/2001/XMLSchema" xmlns:p="http://schemas.microsoft.com/office/2006/metadata/properties" xmlns:ns2="949dba94-9502-47fa-8b36-45384386b710" xmlns:ns3="e983031c-4cc7-4cc3-8cec-c175156008e3" targetNamespace="http://schemas.microsoft.com/office/2006/metadata/properties" ma:root="true" ma:fieldsID="e8d34f04a9a00474cea934e6204f6a14" ns2:_="" ns3:_="">
    <xsd:import namespace="949dba94-9502-47fa-8b36-45384386b710"/>
    <xsd:import namespace="e983031c-4cc7-4cc3-8cec-c175156008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dba94-9502-47fa-8b36-45384386b7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fb8322-b4c1-4fa6-b0ff-4379febd9b38}" ma:internalName="TaxCatchAll" ma:showField="CatchAllData" ma:web="949dba94-9502-47fa-8b36-45384386b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3031c-4cc7-4cc3-8cec-c175156008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b7cbe86-b9fb-4e5b-a548-21e9937976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83031c-4cc7-4cc3-8cec-c175156008e3">
      <Terms xmlns="http://schemas.microsoft.com/office/infopath/2007/PartnerControls"/>
    </lcf76f155ced4ddcb4097134ff3c332f>
    <TaxCatchAll xmlns="949dba94-9502-47fa-8b36-45384386b710" xsi:nil="true"/>
  </documentManagement>
</p:properties>
</file>

<file path=customXml/itemProps1.xml><?xml version="1.0" encoding="utf-8"?>
<ds:datastoreItem xmlns:ds="http://schemas.openxmlformats.org/officeDocument/2006/customXml" ds:itemID="{086BED06-7EBB-4150-9309-AB6097B6B346}"/>
</file>

<file path=customXml/itemProps2.xml><?xml version="1.0" encoding="utf-8"?>
<ds:datastoreItem xmlns:ds="http://schemas.openxmlformats.org/officeDocument/2006/customXml" ds:itemID="{439065B2-FB3C-494E-9CFE-07B2644CFA54}"/>
</file>

<file path=customXml/itemProps3.xml><?xml version="1.0" encoding="utf-8"?>
<ds:datastoreItem xmlns:ds="http://schemas.openxmlformats.org/officeDocument/2006/customXml" ds:itemID="{997AA3E1-598B-4410-A2A0-8BC42FF140C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503</Words>
  <Application>Microsoft Office PowerPoint</Application>
  <PresentationFormat>Personalizado</PresentationFormat>
  <Paragraphs>111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Wingdings 3</vt:lpstr>
      <vt:lpstr>Faceta</vt:lpstr>
      <vt:lpstr>Worksheet</vt:lpstr>
      <vt:lpstr>Presentación de PowerPoint</vt:lpstr>
      <vt:lpstr>Presentación de PowerPoint</vt:lpstr>
      <vt:lpstr>LA INFRAESTRUCTURA VIAL NACIONAL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</dc:creator>
  <cp:lastModifiedBy>Hernan Ramirez</cp:lastModifiedBy>
  <cp:revision>21</cp:revision>
  <dcterms:created xsi:type="dcterms:W3CDTF">2020-06-16T19:00:57Z</dcterms:created>
  <dcterms:modified xsi:type="dcterms:W3CDTF">2025-07-17T15:42:02Z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0x010100C10CEB30D154FD469259D86CB1B4B449</vt:lpwstr>
  </property>
</Properties>
</file>